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3" saveSubsetFonts="1">
  <p:sldMasterIdLst>
    <p:sldMasterId id="2147483684" r:id="rId1"/>
  </p:sldMasterIdLst>
  <p:notesMasterIdLst>
    <p:notesMasterId r:id="rId3"/>
  </p:notesMasterIdLst>
  <p:sldIdLst>
    <p:sldId id="262"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FF3300"/>
    <a:srgbClr val="0000CC"/>
    <a:srgbClr val="FF6699"/>
    <a:srgbClr val="CCFF99"/>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000" autoAdjust="0"/>
  </p:normalViewPr>
  <p:slideViewPr>
    <p:cSldViewPr snapToGrid="0">
      <p:cViewPr>
        <p:scale>
          <a:sx n="125" d="100"/>
          <a:sy n="125" d="100"/>
        </p:scale>
        <p:origin x="1662" y="96"/>
      </p:cViewPr>
      <p:guideLst>
        <p:guide orient="horz" pos="3120"/>
        <p:guide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4014" y="90"/>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A2182AE4-FDF1-47CB-BA59-514173CCE3CD}" type="datetimeFigureOut">
              <a:rPr kumimoji="1" lang="ja-JP" altLang="en-US" smtClean="0"/>
              <a:t>2024/8/2</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141443C-528E-4A96-9F6E-8BA45F75E2E4}" type="slidenum">
              <a:rPr kumimoji="1" lang="ja-JP" altLang="en-US" smtClean="0"/>
              <a:t>‹#›</a:t>
            </a:fld>
            <a:endParaRPr kumimoji="1" lang="ja-JP" altLang="en-US"/>
          </a:p>
        </p:txBody>
      </p:sp>
    </p:spTree>
    <p:extLst>
      <p:ext uri="{BB962C8B-B14F-4D97-AF65-F5344CB8AC3E}">
        <p14:creationId xmlns:p14="http://schemas.microsoft.com/office/powerpoint/2010/main" val="549630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E141443C-528E-4A96-9F6E-8BA45F75E2E4}" type="slidenum">
              <a:rPr kumimoji="1" lang="ja-JP" altLang="en-US" smtClean="0"/>
              <a:t>3</a:t>
            </a:fld>
            <a:endParaRPr kumimoji="1" lang="ja-JP" altLang="en-US"/>
          </a:p>
        </p:txBody>
      </p:sp>
    </p:spTree>
    <p:extLst>
      <p:ext uri="{BB962C8B-B14F-4D97-AF65-F5344CB8AC3E}">
        <p14:creationId xmlns:p14="http://schemas.microsoft.com/office/powerpoint/2010/main" val="2154137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1008854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352556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2103994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794327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3497668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3943145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125663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1307741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1314385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943130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3941D1-7107-4D9D-8C79-BD3480A72174}" type="datetimeFigureOut">
              <a:rPr kumimoji="1" lang="ja-JP" altLang="en-US" smtClean="0"/>
              <a:t>2024/8/2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2710326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C3941D1-7107-4D9D-8C79-BD3480A72174}" type="datetimeFigureOut">
              <a:rPr kumimoji="1" lang="ja-JP" altLang="en-US" smtClean="0"/>
              <a:t>2024/8/2</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FC74505D-69F2-4996-9D6E-F7354442C4DD}" type="slidenum">
              <a:rPr kumimoji="1" lang="ja-JP" altLang="en-US" smtClean="0"/>
              <a:t>‹#›</a:t>
            </a:fld>
            <a:endParaRPr kumimoji="1" lang="ja-JP" altLang="en-US"/>
          </a:p>
        </p:txBody>
      </p:sp>
    </p:spTree>
    <p:extLst>
      <p:ext uri="{BB962C8B-B14F-4D97-AF65-F5344CB8AC3E}">
        <p14:creationId xmlns:p14="http://schemas.microsoft.com/office/powerpoint/2010/main" val="421382855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a:extLst>
              <a:ext uri="{FF2B5EF4-FFF2-40B4-BE49-F238E27FC236}">
                <a16:creationId xmlns:a16="http://schemas.microsoft.com/office/drawing/2014/main" xmlns="" id="{199162C7-B9BB-3CBF-C85E-D933D8DD715F}"/>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4963" y="1394906"/>
            <a:ext cx="6928087" cy="7694680"/>
          </a:xfrm>
          <a:prstGeom prst="rect">
            <a:avLst/>
          </a:prstGeom>
        </p:spPr>
      </p:pic>
      <p:sp>
        <p:nvSpPr>
          <p:cNvPr id="29" name="角丸四角形 28"/>
          <p:cNvSpPr/>
          <p:nvPr/>
        </p:nvSpPr>
        <p:spPr>
          <a:xfrm>
            <a:off x="20080" y="0"/>
            <a:ext cx="6858000" cy="462330"/>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rgbClr val="006600"/>
                </a:solidFill>
                <a:latin typeface="BIZ UDPゴシック" panose="020B0400000000000000" pitchFamily="50" charset="-128"/>
                <a:ea typeface="BIZ UDPゴシック" panose="020B0400000000000000" pitchFamily="50" charset="-128"/>
              </a:rPr>
              <a:t>経営所得安定対策等に加入されている皆さまへ</a:t>
            </a:r>
            <a:endParaRPr lang="en-US" altLang="ja-JP" sz="2000" dirty="0">
              <a:solidFill>
                <a:srgbClr val="006600"/>
              </a:solidFill>
              <a:latin typeface="BIZ UDPゴシック" panose="020B0400000000000000" pitchFamily="50" charset="-128"/>
              <a:ea typeface="BIZ UDPゴシック" panose="020B0400000000000000" pitchFamily="50" charset="-128"/>
            </a:endParaRPr>
          </a:p>
        </p:txBody>
      </p:sp>
      <p:sp>
        <p:nvSpPr>
          <p:cNvPr id="7" name="正方形/長方形 6">
            <a:extLst>
              <a:ext uri="{FF2B5EF4-FFF2-40B4-BE49-F238E27FC236}">
                <a16:creationId xmlns:a16="http://schemas.microsoft.com/office/drawing/2014/main" xmlns="" id="{F17AE41B-1CD6-CCAD-58E1-C7E50C752E27}"/>
              </a:ext>
            </a:extLst>
          </p:cNvPr>
          <p:cNvSpPr/>
          <p:nvPr/>
        </p:nvSpPr>
        <p:spPr>
          <a:xfrm>
            <a:off x="-14963" y="409514"/>
            <a:ext cx="6893043" cy="1015752"/>
          </a:xfrm>
          <a:prstGeom prst="rect">
            <a:avLst/>
          </a:prstGeom>
          <a:solidFill>
            <a:srgbClr val="0066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800" dirty="0">
                <a:solidFill>
                  <a:schemeClr val="bg1"/>
                </a:solidFill>
                <a:latin typeface="HGP創英角ｺﾞｼｯｸUB" panose="020B0900000000000000" pitchFamily="50" charset="-128"/>
                <a:ea typeface="HGP創英角ｺﾞｼｯｸUB" panose="020B0900000000000000" pitchFamily="50" charset="-128"/>
              </a:rPr>
              <a:t>経営所得安定対策等における</a:t>
            </a:r>
            <a:endParaRPr lang="en-US" altLang="ja-JP" sz="1800" dirty="0">
              <a:solidFill>
                <a:schemeClr val="bg1"/>
              </a:solidFill>
              <a:latin typeface="HGP創英角ｺﾞｼｯｸUB" panose="020B0900000000000000" pitchFamily="50" charset="-128"/>
              <a:ea typeface="HGP創英角ｺﾞｼｯｸUB" panose="020B0900000000000000" pitchFamily="50" charset="-128"/>
            </a:endParaRPr>
          </a:p>
          <a:p>
            <a:pPr algn="ctr"/>
            <a:r>
              <a:rPr lang="ja-JP" altLang="en-US" sz="3200" dirty="0">
                <a:solidFill>
                  <a:schemeClr val="bg1"/>
                </a:solidFill>
                <a:latin typeface="HGP創英角ｺﾞｼｯｸUB" panose="020B0900000000000000" pitchFamily="50" charset="-128"/>
                <a:ea typeface="HGP創英角ｺﾞｼｯｸUB" panose="020B0900000000000000" pitchFamily="50" charset="-128"/>
              </a:rPr>
              <a:t>自然災害等発生時の対応について</a:t>
            </a:r>
            <a:endParaRPr kumimoji="1" lang="ja-JP" altLang="en-US" dirty="0"/>
          </a:p>
        </p:txBody>
      </p:sp>
      <p:sp>
        <p:nvSpPr>
          <p:cNvPr id="9" name="テキスト ボックス 8">
            <a:extLst>
              <a:ext uri="{FF2B5EF4-FFF2-40B4-BE49-F238E27FC236}">
                <a16:creationId xmlns:a16="http://schemas.microsoft.com/office/drawing/2014/main" xmlns="" id="{8CB6A287-B1A8-FCDD-35DE-F2446F02FDFA}"/>
              </a:ext>
            </a:extLst>
          </p:cNvPr>
          <p:cNvSpPr txBox="1"/>
          <p:nvPr/>
        </p:nvSpPr>
        <p:spPr>
          <a:xfrm>
            <a:off x="42697" y="1438499"/>
            <a:ext cx="4119721" cy="2308324"/>
          </a:xfrm>
          <a:prstGeom prst="rect">
            <a:avLst/>
          </a:prstGeom>
          <a:noFill/>
        </p:spPr>
        <p:txBody>
          <a:bodyPr wrap="square" lIns="216000" rIns="216000" numCol="1" spcCol="0" rtlCol="0" anchor="ctr" anchorCtr="0">
            <a:spAutoFit/>
          </a:bodyPr>
          <a:lstStyle/>
          <a:p>
            <a:r>
              <a:rPr kumimoji="1" lang="ja-JP" altLang="en-US" sz="1600" dirty="0">
                <a:latin typeface="BIZ UDPゴシック" panose="020B0400000000000000" pitchFamily="50" charset="-128"/>
                <a:ea typeface="BIZ UDPゴシック" panose="020B0400000000000000" pitchFamily="50" charset="-128"/>
              </a:rPr>
              <a:t>　畑作物の直接支払交付金及び水田活用の直接支払交付金等については、</a:t>
            </a:r>
            <a:r>
              <a:rPr kumimoji="1" lang="ja-JP" altLang="en-US" sz="1600" u="sng" dirty="0">
                <a:latin typeface="BIZ UDPゴシック" panose="020B0400000000000000" pitchFamily="50" charset="-128"/>
                <a:ea typeface="BIZ UDPゴシック" panose="020B0400000000000000" pitchFamily="50" charset="-128"/>
              </a:rPr>
              <a:t>自然災害等により減収及び収穫皆無となった場合でも一定の条件を満たせば交付対象</a:t>
            </a:r>
            <a:r>
              <a:rPr kumimoji="1" lang="ja-JP" altLang="en-US" sz="1600" dirty="0">
                <a:latin typeface="BIZ UDPゴシック" panose="020B0400000000000000" pitchFamily="50" charset="-128"/>
                <a:ea typeface="BIZ UDPゴシック" panose="020B0400000000000000" pitchFamily="50" charset="-128"/>
              </a:rPr>
              <a:t>となります。</a:t>
            </a:r>
            <a:endParaRPr kumimoji="1"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a:t>
            </a:r>
            <a:r>
              <a:rPr kumimoji="1" lang="ja-JP" altLang="en-US" sz="1600" dirty="0">
                <a:latin typeface="BIZ UDPゴシック" panose="020B0400000000000000" pitchFamily="50" charset="-128"/>
                <a:ea typeface="BIZ UDPゴシック" panose="020B0400000000000000" pitchFamily="50" charset="-128"/>
              </a:rPr>
              <a:t>この場合、被害状況等の確認が必要になりますので、</a:t>
            </a:r>
            <a:r>
              <a:rPr lang="ja-JP" altLang="en-US" sz="1600" b="1" u="sng" dirty="0" smtClean="0">
                <a:solidFill>
                  <a:srgbClr val="FF0000"/>
                </a:solidFill>
                <a:latin typeface="BIZ UDPゴシック" panose="020B0400000000000000" pitchFamily="50" charset="-128"/>
                <a:ea typeface="BIZ UDPゴシック" panose="020B0400000000000000" pitchFamily="50" charset="-128"/>
              </a:rPr>
              <a:t>必ず関係機関（</a:t>
            </a:r>
            <a:r>
              <a:rPr lang="ja-JP" altLang="en-US" sz="1600" b="1" u="sng" dirty="0">
                <a:solidFill>
                  <a:srgbClr val="FF0000"/>
                </a:solidFill>
                <a:latin typeface="BIZ UDPゴシック" panose="020B0400000000000000" pitchFamily="50" charset="-128"/>
                <a:ea typeface="BIZ UDPゴシック" panose="020B0400000000000000" pitchFamily="50" charset="-128"/>
              </a:rPr>
              <a:t>六戸町地域農業再生協</a:t>
            </a:r>
            <a:r>
              <a:rPr lang="ja-JP" altLang="en-US" sz="1600" b="1" u="sng" dirty="0" smtClean="0">
                <a:solidFill>
                  <a:srgbClr val="FF0000"/>
                </a:solidFill>
                <a:latin typeface="BIZ UDPゴシック" panose="020B0400000000000000" pitchFamily="50" charset="-128"/>
                <a:ea typeface="BIZ UDPゴシック" panose="020B0400000000000000" pitchFamily="50" charset="-128"/>
              </a:rPr>
              <a:t>議会、六戸町役場農政課</a:t>
            </a:r>
            <a:r>
              <a:rPr kumimoji="1" lang="ja-JP" altLang="en-US" sz="1600" b="1" u="sng" dirty="0" smtClean="0">
                <a:solidFill>
                  <a:srgbClr val="FF0000"/>
                </a:solidFill>
                <a:latin typeface="BIZ UDPゴシック" panose="020B0400000000000000" pitchFamily="50" charset="-128"/>
                <a:ea typeface="BIZ UDPゴシック" panose="020B0400000000000000" pitchFamily="50" charset="-128"/>
              </a:rPr>
              <a:t>、</a:t>
            </a:r>
            <a:r>
              <a:rPr kumimoji="1" lang="ja-JP" altLang="en-US" sz="1600" b="1" u="sng" dirty="0">
                <a:solidFill>
                  <a:srgbClr val="FF0000"/>
                </a:solidFill>
                <a:latin typeface="BIZ UDPゴシック" panose="020B0400000000000000" pitchFamily="50" charset="-128"/>
                <a:ea typeface="BIZ UDPゴシック" panose="020B0400000000000000" pitchFamily="50" charset="-128"/>
              </a:rPr>
              <a:t>ＪＡ等）にご相談ください。</a:t>
            </a:r>
          </a:p>
        </p:txBody>
      </p:sp>
      <p:sp>
        <p:nvSpPr>
          <p:cNvPr id="16" name="四角形: 角を丸くする 15">
            <a:extLst>
              <a:ext uri="{FF2B5EF4-FFF2-40B4-BE49-F238E27FC236}">
                <a16:creationId xmlns:a16="http://schemas.microsoft.com/office/drawing/2014/main" xmlns="" id="{966D4E8C-A380-3760-ED0D-7BADD80DE094}"/>
              </a:ext>
            </a:extLst>
          </p:cNvPr>
          <p:cNvSpPr/>
          <p:nvPr/>
        </p:nvSpPr>
        <p:spPr>
          <a:xfrm>
            <a:off x="4077330" y="1499488"/>
            <a:ext cx="2663937" cy="2057426"/>
          </a:xfrm>
          <a:prstGeom prst="roundRect">
            <a:avLst>
              <a:gd name="adj" fmla="val 5612"/>
            </a:avLst>
          </a:prstGeom>
          <a:solidFill>
            <a:schemeClr val="accent4">
              <a:lumMod val="20000"/>
              <a:lumOff val="80000"/>
            </a:schemeClr>
          </a:solidFill>
          <a:ln w="254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ja-JP" altLang="en-US" sz="1400" dirty="0">
                <a:solidFill>
                  <a:schemeClr val="tx1"/>
                </a:solidFill>
                <a:latin typeface="BIZ UDPゴシック" panose="020B0400000000000000" pitchFamily="50" charset="-128"/>
                <a:ea typeface="BIZ UDPゴシック" panose="020B0400000000000000" pitchFamily="50" charset="-128"/>
              </a:rPr>
              <a:t>交付金対象作物の栽培に</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あたっては、耕起、は種、</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防除等の作業内容を</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ja-JP" altLang="en-US" sz="1400" dirty="0">
                <a:solidFill>
                  <a:schemeClr val="tx1"/>
                </a:solidFill>
                <a:latin typeface="BIZ UDPゴシック" panose="020B0400000000000000" pitchFamily="50" charset="-128"/>
                <a:ea typeface="BIZ UDPゴシック" panose="020B0400000000000000" pitchFamily="50" charset="-128"/>
              </a:rPr>
              <a:t>記載した</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600" u="sng" dirty="0">
                <a:solidFill>
                  <a:schemeClr val="tx1"/>
                </a:solidFill>
                <a:latin typeface="BIZ UDPゴシック" panose="020B0400000000000000" pitchFamily="50" charset="-128"/>
                <a:ea typeface="BIZ UDPゴシック" panose="020B0400000000000000" pitchFamily="50" charset="-128"/>
              </a:rPr>
              <a:t>ほ</a:t>
            </a:r>
            <a:r>
              <a:rPr kumimoji="1" lang="ja-JP" altLang="en-US" sz="1600" u="sng" dirty="0">
                <a:solidFill>
                  <a:schemeClr val="tx1"/>
                </a:solidFill>
                <a:latin typeface="BIZ UDPゴシック" panose="020B0400000000000000" pitchFamily="50" charset="-128"/>
                <a:ea typeface="BIZ UDPゴシック" panose="020B0400000000000000" pitchFamily="50" charset="-128"/>
              </a:rPr>
              <a:t>場ごとの</a:t>
            </a:r>
            <a:endParaRPr kumimoji="1" lang="en-US" altLang="ja-JP" sz="1600" u="sng" dirty="0">
              <a:solidFill>
                <a:schemeClr val="tx1"/>
              </a:solidFill>
              <a:latin typeface="BIZ UDPゴシック" panose="020B0400000000000000" pitchFamily="50" charset="-128"/>
              <a:ea typeface="BIZ UDPゴシック" panose="020B0400000000000000" pitchFamily="50" charset="-128"/>
            </a:endParaRPr>
          </a:p>
          <a:p>
            <a:r>
              <a:rPr kumimoji="1" lang="ja-JP" altLang="en-US" sz="1600" u="sng" dirty="0">
                <a:solidFill>
                  <a:schemeClr val="tx1"/>
                </a:solidFill>
                <a:latin typeface="BIZ UDPゴシック" panose="020B0400000000000000" pitchFamily="50" charset="-128"/>
                <a:ea typeface="BIZ UDPゴシック" panose="020B0400000000000000" pitchFamily="50" charset="-128"/>
              </a:rPr>
              <a:t>作業日誌を</a:t>
            </a:r>
            <a:endParaRPr kumimoji="1" lang="en-US" altLang="ja-JP" sz="1600" u="sng" dirty="0">
              <a:solidFill>
                <a:schemeClr val="tx1"/>
              </a:solidFill>
              <a:latin typeface="BIZ UDPゴシック" panose="020B0400000000000000" pitchFamily="50" charset="-128"/>
              <a:ea typeface="BIZ UDPゴシック" panose="020B0400000000000000" pitchFamily="50" charset="-128"/>
            </a:endParaRPr>
          </a:p>
          <a:p>
            <a:r>
              <a:rPr kumimoji="1" lang="ja-JP" altLang="en-US" sz="1600" u="sng" dirty="0">
                <a:solidFill>
                  <a:schemeClr val="tx1"/>
                </a:solidFill>
                <a:latin typeface="BIZ UDPゴシック" panose="020B0400000000000000" pitchFamily="50" charset="-128"/>
                <a:ea typeface="BIZ UDPゴシック" panose="020B0400000000000000" pitchFamily="50" charset="-128"/>
              </a:rPr>
              <a:t>作成して</a:t>
            </a:r>
            <a:endParaRPr kumimoji="1" lang="en-US" altLang="ja-JP" sz="1600" u="sng" dirty="0">
              <a:solidFill>
                <a:schemeClr val="tx1"/>
              </a:solidFill>
              <a:latin typeface="BIZ UDPゴシック" panose="020B0400000000000000" pitchFamily="50" charset="-128"/>
              <a:ea typeface="BIZ UDPゴシック" panose="020B0400000000000000" pitchFamily="50" charset="-128"/>
            </a:endParaRPr>
          </a:p>
          <a:p>
            <a:r>
              <a:rPr kumimoji="1" lang="ja-JP" altLang="en-US" sz="1600" u="sng" dirty="0">
                <a:solidFill>
                  <a:schemeClr val="tx1"/>
                </a:solidFill>
                <a:latin typeface="BIZ UDPゴシック" panose="020B0400000000000000" pitchFamily="50" charset="-128"/>
                <a:ea typeface="BIZ UDPゴシック" panose="020B0400000000000000" pitchFamily="50" charset="-128"/>
              </a:rPr>
              <a:t>おきましょう。</a:t>
            </a:r>
            <a:endParaRPr kumimoji="1" lang="ja-JP" altLang="en-US" sz="1400" u="sng" dirty="0">
              <a:solidFill>
                <a:schemeClr val="tx1"/>
              </a:solidFill>
              <a:latin typeface="BIZ UDPゴシック" panose="020B0400000000000000" pitchFamily="50" charset="-128"/>
              <a:ea typeface="BIZ UDPゴシック" panose="020B0400000000000000" pitchFamily="50" charset="-128"/>
            </a:endParaRPr>
          </a:p>
        </p:txBody>
      </p:sp>
      <p:grpSp>
        <p:nvGrpSpPr>
          <p:cNvPr id="2" name="グループ化 1"/>
          <p:cNvGrpSpPr/>
          <p:nvPr/>
        </p:nvGrpSpPr>
        <p:grpSpPr>
          <a:xfrm>
            <a:off x="5317081" y="2264363"/>
            <a:ext cx="1393575" cy="1148459"/>
            <a:chOff x="5152283" y="4359059"/>
            <a:chExt cx="1479133" cy="1289266"/>
          </a:xfrm>
        </p:grpSpPr>
        <p:pic>
          <p:nvPicPr>
            <p:cNvPr id="1026" name="Picture 2" descr="C:\Users\yasumasa_fukuda080\AppData\Local\Microsoft\Windows\Temporary Internet Files\Content.IE5\9HDXFG94\book-147592_960_720[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52283" y="4359059"/>
              <a:ext cx="1479133" cy="1289266"/>
            </a:xfrm>
            <a:prstGeom prst="rect">
              <a:avLst/>
            </a:prstGeom>
            <a:noFill/>
            <a:extLst>
              <a:ext uri="{909E8E84-426E-40DD-AFC4-6F175D3DCCD1}">
                <a14:hiddenFill xmlns:a14="http://schemas.microsoft.com/office/drawing/2010/main">
                  <a:solidFill>
                    <a:srgbClr val="FFFFFF"/>
                  </a:solidFill>
                </a14:hiddenFill>
              </a:ext>
            </a:extLst>
          </p:spPr>
        </p:pic>
        <p:sp>
          <p:nvSpPr>
            <p:cNvPr id="31" name="正方形/長方形 30"/>
            <p:cNvSpPr/>
            <p:nvPr/>
          </p:nvSpPr>
          <p:spPr>
            <a:xfrm rot="2012627">
              <a:off x="5293839" y="4491611"/>
              <a:ext cx="700441" cy="8662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dirty="0">
                  <a:solidFill>
                    <a:schemeClr val="tx1"/>
                  </a:solidFill>
                </a:rPr>
                <a:t> 作業日誌</a:t>
              </a:r>
              <a:endParaRPr lang="en-US" altLang="ja-JP" sz="800" dirty="0">
                <a:solidFill>
                  <a:schemeClr val="tx1"/>
                </a:solidFill>
              </a:endParaRPr>
            </a:p>
            <a:p>
              <a:r>
                <a:rPr lang="ja-JP" altLang="en-US" sz="500" dirty="0">
                  <a:solidFill>
                    <a:schemeClr val="tx1"/>
                  </a:solidFill>
                </a:rPr>
                <a:t>　４月</a:t>
              </a:r>
              <a:r>
                <a:rPr lang="en-US" altLang="ja-JP" sz="500" dirty="0">
                  <a:solidFill>
                    <a:schemeClr val="tx1"/>
                  </a:solidFill>
                </a:rPr>
                <a:t>30</a:t>
              </a:r>
              <a:r>
                <a:rPr lang="ja-JP" altLang="en-US" sz="500" dirty="0">
                  <a:solidFill>
                    <a:schemeClr val="tx1"/>
                  </a:solidFill>
                </a:rPr>
                <a:t>日</a:t>
              </a:r>
              <a:endParaRPr lang="en-US" altLang="ja-JP" sz="500" dirty="0">
                <a:solidFill>
                  <a:schemeClr val="tx1"/>
                </a:solidFill>
              </a:endParaRPr>
            </a:p>
            <a:p>
              <a:r>
                <a:rPr lang="ja-JP" altLang="en-US" sz="500" dirty="0">
                  <a:solidFill>
                    <a:schemeClr val="tx1"/>
                  </a:solidFill>
                </a:rPr>
                <a:t>　　耕起・・・・・</a:t>
              </a:r>
              <a:endParaRPr lang="en-US" altLang="ja-JP" sz="500" dirty="0">
                <a:solidFill>
                  <a:schemeClr val="tx1"/>
                </a:solidFill>
              </a:endParaRPr>
            </a:p>
            <a:p>
              <a:endParaRPr lang="en-US" altLang="ja-JP" sz="500" dirty="0">
                <a:solidFill>
                  <a:schemeClr val="tx1"/>
                </a:solidFill>
              </a:endParaRPr>
            </a:p>
            <a:p>
              <a:r>
                <a:rPr lang="ja-JP" altLang="en-US" sz="500" dirty="0">
                  <a:solidFill>
                    <a:schemeClr val="tx1"/>
                  </a:solidFill>
                </a:rPr>
                <a:t>　</a:t>
              </a:r>
              <a:r>
                <a:rPr lang="en-US" altLang="ja-JP" sz="500" dirty="0">
                  <a:solidFill>
                    <a:schemeClr val="tx1"/>
                  </a:solidFill>
                </a:rPr>
                <a:t>5</a:t>
              </a:r>
              <a:r>
                <a:rPr lang="ja-JP" altLang="en-US" sz="500" dirty="0">
                  <a:solidFill>
                    <a:schemeClr val="tx1"/>
                  </a:solidFill>
                </a:rPr>
                <a:t>月</a:t>
              </a:r>
              <a:r>
                <a:rPr lang="en-US" altLang="ja-JP" sz="500" dirty="0">
                  <a:solidFill>
                    <a:schemeClr val="tx1"/>
                  </a:solidFill>
                </a:rPr>
                <a:t>5</a:t>
              </a:r>
              <a:r>
                <a:rPr lang="ja-JP" altLang="en-US" sz="500" dirty="0">
                  <a:solidFill>
                    <a:schemeClr val="tx1"/>
                  </a:solidFill>
                </a:rPr>
                <a:t>日</a:t>
              </a:r>
              <a:endParaRPr lang="en-US" altLang="ja-JP" sz="500" dirty="0">
                <a:solidFill>
                  <a:schemeClr val="tx1"/>
                </a:solidFill>
              </a:endParaRPr>
            </a:p>
            <a:p>
              <a:r>
                <a:rPr lang="ja-JP" altLang="en-US" sz="500" dirty="0">
                  <a:solidFill>
                    <a:schemeClr val="tx1"/>
                  </a:solidFill>
                </a:rPr>
                <a:t>　　播種・・・・</a:t>
              </a:r>
              <a:endParaRPr kumimoji="1" lang="ja-JP" altLang="en-US" sz="500" dirty="0">
                <a:solidFill>
                  <a:schemeClr val="tx1"/>
                </a:solidFill>
              </a:endParaRPr>
            </a:p>
          </p:txBody>
        </p:sp>
        <p:sp>
          <p:nvSpPr>
            <p:cNvPr id="28" name="正方形/長方形 27"/>
            <p:cNvSpPr/>
            <p:nvPr/>
          </p:nvSpPr>
          <p:spPr>
            <a:xfrm rot="942184">
              <a:off x="5918609" y="4727899"/>
              <a:ext cx="591416" cy="346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500" dirty="0">
                <a:solidFill>
                  <a:schemeClr val="tx1"/>
                </a:solidFill>
              </a:endParaRPr>
            </a:p>
            <a:p>
              <a:r>
                <a:rPr kumimoji="1" lang="en-US" altLang="ja-JP" sz="500" dirty="0">
                  <a:solidFill>
                    <a:schemeClr val="tx1"/>
                  </a:solidFill>
                </a:rPr>
                <a:t>6</a:t>
              </a:r>
              <a:r>
                <a:rPr kumimoji="1" lang="ja-JP" altLang="en-US" sz="500" dirty="0">
                  <a:solidFill>
                    <a:schemeClr val="tx1"/>
                  </a:solidFill>
                </a:rPr>
                <a:t>月</a:t>
              </a:r>
              <a:r>
                <a:rPr kumimoji="1" lang="en-US" altLang="ja-JP" sz="500" dirty="0">
                  <a:solidFill>
                    <a:schemeClr val="tx1"/>
                  </a:solidFill>
                </a:rPr>
                <a:t>15</a:t>
              </a:r>
              <a:r>
                <a:rPr kumimoji="1" lang="ja-JP" altLang="en-US" sz="500" dirty="0">
                  <a:solidFill>
                    <a:schemeClr val="tx1"/>
                  </a:solidFill>
                </a:rPr>
                <a:t>日</a:t>
              </a:r>
              <a:endParaRPr kumimoji="1" lang="en-US" altLang="ja-JP" sz="500" dirty="0">
                <a:solidFill>
                  <a:schemeClr val="tx1"/>
                </a:solidFill>
              </a:endParaRPr>
            </a:p>
            <a:p>
              <a:r>
                <a:rPr kumimoji="1" lang="ja-JP" altLang="en-US" sz="500" dirty="0">
                  <a:solidFill>
                    <a:schemeClr val="tx1"/>
                  </a:solidFill>
                </a:rPr>
                <a:t>　防除・・・</a:t>
              </a:r>
            </a:p>
          </p:txBody>
        </p:sp>
        <p:sp>
          <p:nvSpPr>
            <p:cNvPr id="30" name="正方形/長方形 29"/>
            <p:cNvSpPr/>
            <p:nvPr/>
          </p:nvSpPr>
          <p:spPr>
            <a:xfrm rot="1399831">
              <a:off x="5792222" y="4945408"/>
              <a:ext cx="591417" cy="339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500" dirty="0">
                <a:solidFill>
                  <a:schemeClr val="tx1"/>
                </a:solidFill>
              </a:endParaRPr>
            </a:p>
            <a:p>
              <a:r>
                <a:rPr lang="en-US" altLang="ja-JP" sz="500" dirty="0">
                  <a:solidFill>
                    <a:schemeClr val="tx1"/>
                  </a:solidFill>
                </a:rPr>
                <a:t>7</a:t>
              </a:r>
              <a:r>
                <a:rPr lang="ja-JP" altLang="en-US" sz="500" dirty="0">
                  <a:solidFill>
                    <a:schemeClr val="tx1"/>
                  </a:solidFill>
                </a:rPr>
                <a:t>月</a:t>
              </a:r>
              <a:r>
                <a:rPr lang="en-US" altLang="ja-JP" sz="500" dirty="0">
                  <a:solidFill>
                    <a:schemeClr val="tx1"/>
                  </a:solidFill>
                </a:rPr>
                <a:t>10</a:t>
              </a:r>
              <a:r>
                <a:rPr lang="ja-JP" altLang="en-US" sz="500" dirty="0">
                  <a:solidFill>
                    <a:schemeClr val="tx1"/>
                  </a:solidFill>
                </a:rPr>
                <a:t>日</a:t>
              </a:r>
              <a:endParaRPr lang="en-US" altLang="ja-JP" sz="500" dirty="0">
                <a:solidFill>
                  <a:schemeClr val="tx1"/>
                </a:solidFill>
              </a:endParaRPr>
            </a:p>
            <a:p>
              <a:r>
                <a:rPr lang="ja-JP" altLang="en-US" sz="500" dirty="0">
                  <a:solidFill>
                    <a:schemeClr val="tx1"/>
                  </a:solidFill>
                </a:rPr>
                <a:t>　草刈・・・</a:t>
              </a:r>
              <a:endParaRPr lang="en-US" altLang="ja-JP" sz="500" dirty="0">
                <a:solidFill>
                  <a:schemeClr val="tx1"/>
                </a:solidFill>
              </a:endParaRPr>
            </a:p>
            <a:p>
              <a:endParaRPr kumimoji="1" lang="en-US" altLang="ja-JP" sz="500" dirty="0">
                <a:solidFill>
                  <a:schemeClr val="tx1"/>
                </a:solidFill>
              </a:endParaRPr>
            </a:p>
            <a:p>
              <a:endParaRPr kumimoji="1" lang="ja-JP" altLang="en-US" sz="500" dirty="0">
                <a:solidFill>
                  <a:schemeClr val="tx1"/>
                </a:solidFill>
              </a:endParaRPr>
            </a:p>
          </p:txBody>
        </p:sp>
      </p:grpSp>
      <p:sp>
        <p:nvSpPr>
          <p:cNvPr id="25" name="正方形/長方形 24">
            <a:extLst>
              <a:ext uri="{FF2B5EF4-FFF2-40B4-BE49-F238E27FC236}">
                <a16:creationId xmlns:a16="http://schemas.microsoft.com/office/drawing/2014/main" xmlns="" id="{E43A2517-8AFE-5986-7A47-15365CB1FDBA}"/>
              </a:ext>
            </a:extLst>
          </p:cNvPr>
          <p:cNvSpPr/>
          <p:nvPr/>
        </p:nvSpPr>
        <p:spPr>
          <a:xfrm>
            <a:off x="147344" y="3760056"/>
            <a:ext cx="6563312" cy="5164488"/>
          </a:xfrm>
          <a:prstGeom prst="rect">
            <a:avLst/>
          </a:prstGeom>
          <a:solidFill>
            <a:schemeClr val="accent6">
              <a:lumMod val="20000"/>
              <a:lumOff val="80000"/>
              <a:alpha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右矢印 18">
            <a:extLst>
              <a:ext uri="{FF2B5EF4-FFF2-40B4-BE49-F238E27FC236}">
                <a16:creationId xmlns:a16="http://schemas.microsoft.com/office/drawing/2014/main" xmlns="" id="{54E2FCB3-C4C0-8C07-7476-D2A9E79379C1}"/>
              </a:ext>
            </a:extLst>
          </p:cNvPr>
          <p:cNvSpPr/>
          <p:nvPr/>
        </p:nvSpPr>
        <p:spPr>
          <a:xfrm rot="5400000">
            <a:off x="3302650" y="5462955"/>
            <a:ext cx="288000" cy="900000"/>
          </a:xfrm>
          <a:prstGeom prst="rightArrow">
            <a:avLst/>
          </a:prstGeom>
          <a:solidFill>
            <a:srgbClr val="FF66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nvGrpSpPr>
          <p:cNvPr id="40" name="グループ化 39">
            <a:extLst>
              <a:ext uri="{FF2B5EF4-FFF2-40B4-BE49-F238E27FC236}">
                <a16:creationId xmlns:a16="http://schemas.microsoft.com/office/drawing/2014/main" xmlns="" id="{66FE0011-E1D6-24EF-1D2F-B51BCD930039}"/>
              </a:ext>
            </a:extLst>
          </p:cNvPr>
          <p:cNvGrpSpPr/>
          <p:nvPr/>
        </p:nvGrpSpPr>
        <p:grpSpPr>
          <a:xfrm>
            <a:off x="386650" y="6104458"/>
            <a:ext cx="6120000" cy="2717488"/>
            <a:chOff x="379254" y="6551718"/>
            <a:chExt cx="6120000" cy="2499921"/>
          </a:xfrm>
        </p:grpSpPr>
        <p:sp>
          <p:nvSpPr>
            <p:cNvPr id="18" name="サブタイトル 2"/>
            <p:cNvSpPr txBox="1">
              <a:spLocks/>
            </p:cNvSpPr>
            <p:nvPr/>
          </p:nvSpPr>
          <p:spPr>
            <a:xfrm>
              <a:off x="379254" y="6802776"/>
              <a:ext cx="6120000" cy="2248863"/>
            </a:xfrm>
            <a:prstGeom prst="rect">
              <a:avLst/>
            </a:prstGeom>
            <a:solidFill>
              <a:schemeClr val="bg1"/>
            </a:solidFill>
            <a:ln>
              <a:noFill/>
            </a:ln>
          </p:spPr>
          <p:txBody>
            <a:bodyPr vert="horz" lIns="252000" tIns="25718" rIns="72000" bIns="25718" rtlCol="0" anchor="t" anchorCtr="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en-US" altLang="ja-JP" sz="1400" dirty="0">
                <a:latin typeface="ＭＳ ゴシック" panose="020B0609070205080204" pitchFamily="49" charset="-128"/>
                <a:ea typeface="ＭＳ ゴシック" panose="020B0609070205080204" pitchFamily="49" charset="-128"/>
              </a:endParaRPr>
            </a:p>
            <a:p>
              <a:pPr algn="l"/>
              <a:endParaRPr lang="en-US" altLang="ja-JP" sz="1400" dirty="0">
                <a:latin typeface="ＭＳ ゴシック" panose="020B0609070205080204" pitchFamily="49" charset="-128"/>
                <a:ea typeface="ＭＳ ゴシック" panose="020B0609070205080204" pitchFamily="49" charset="-128"/>
              </a:endParaRPr>
            </a:p>
          </p:txBody>
        </p:sp>
        <p:sp>
          <p:nvSpPr>
            <p:cNvPr id="14" name="サブタイトル 2"/>
            <p:cNvSpPr txBox="1">
              <a:spLocks/>
            </p:cNvSpPr>
            <p:nvPr/>
          </p:nvSpPr>
          <p:spPr>
            <a:xfrm>
              <a:off x="379254" y="6551718"/>
              <a:ext cx="6120000" cy="540000"/>
            </a:xfrm>
            <a:prstGeom prst="rect">
              <a:avLst/>
            </a:prstGeom>
            <a:solidFill>
              <a:srgbClr val="0070C0"/>
            </a:solidFill>
            <a:ln>
              <a:noFill/>
            </a:ln>
          </p:spPr>
          <p:txBody>
            <a:bodyPr vert="horz" lIns="51435" tIns="25718" rIns="51435" bIns="25718" rtlCol="0" anchor="ctr" anchorCtr="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r>
                <a:rPr lang="ja-JP" altLang="en-US" sz="2800" dirty="0">
                  <a:solidFill>
                    <a:schemeClr val="bg1"/>
                  </a:solidFill>
                  <a:latin typeface="HGP創英角ｺﾞｼｯｸUB" panose="020B0900000000000000" pitchFamily="50" charset="-128"/>
                  <a:ea typeface="HGP創英角ｺﾞｼｯｸUB" panose="020B0900000000000000" pitchFamily="50" charset="-128"/>
                </a:rPr>
                <a:t>関係機関による被害状況の確認</a:t>
              </a:r>
              <a:endParaRPr lang="en-US" altLang="ja-JP" sz="2800" dirty="0">
                <a:solidFill>
                  <a:schemeClr val="bg1"/>
                </a:solidFill>
                <a:latin typeface="HGP創英角ｺﾞｼｯｸUB" panose="020B0900000000000000" pitchFamily="50" charset="-128"/>
                <a:ea typeface="HGP創英角ｺﾞｼｯｸUB" panose="020B0900000000000000" pitchFamily="50" charset="-128"/>
              </a:endParaRPr>
            </a:p>
          </p:txBody>
        </p:sp>
      </p:grpSp>
      <p:grpSp>
        <p:nvGrpSpPr>
          <p:cNvPr id="45" name="グループ化 44">
            <a:extLst>
              <a:ext uri="{FF2B5EF4-FFF2-40B4-BE49-F238E27FC236}">
                <a16:creationId xmlns:a16="http://schemas.microsoft.com/office/drawing/2014/main" xmlns="" id="{FA8ED36C-71F0-200A-C148-2B5AE2BBA08B}"/>
              </a:ext>
            </a:extLst>
          </p:cNvPr>
          <p:cNvGrpSpPr/>
          <p:nvPr/>
        </p:nvGrpSpPr>
        <p:grpSpPr>
          <a:xfrm>
            <a:off x="386650" y="4570426"/>
            <a:ext cx="6120000" cy="1527941"/>
            <a:chOff x="355968" y="5031620"/>
            <a:chExt cx="6120000" cy="1527941"/>
          </a:xfrm>
        </p:grpSpPr>
        <p:sp>
          <p:nvSpPr>
            <p:cNvPr id="21" name="テキスト ボックス 20"/>
            <p:cNvSpPr txBox="1"/>
            <p:nvPr/>
          </p:nvSpPr>
          <p:spPr>
            <a:xfrm>
              <a:off x="355968" y="5634101"/>
              <a:ext cx="6120000" cy="540000"/>
            </a:xfrm>
            <a:prstGeom prst="rect">
              <a:avLst/>
            </a:prstGeom>
            <a:solidFill>
              <a:srgbClr val="0070C0"/>
            </a:solidFill>
          </p:spPr>
          <p:txBody>
            <a:bodyPr wrap="square" rtlCol="0">
              <a:spAutoFit/>
            </a:bodyPr>
            <a:lstStyle/>
            <a:p>
              <a:r>
                <a:rPr kumimoji="1" lang="ja-JP" altLang="en-US" sz="2800" dirty="0">
                  <a:solidFill>
                    <a:schemeClr val="bg1"/>
                  </a:solidFill>
                  <a:latin typeface="HGP創英角ｺﾞｼｯｸUB" panose="020B0900000000000000" pitchFamily="50" charset="-128"/>
                  <a:ea typeface="HGP創英角ｺﾞｼｯｸUB" panose="020B0900000000000000" pitchFamily="50" charset="-128"/>
                </a:rPr>
                <a:t>　　　 関係機関に連絡・相談</a:t>
              </a:r>
            </a:p>
          </p:txBody>
        </p:sp>
        <p:pic>
          <p:nvPicPr>
            <p:cNvPr id="42" name="図 41" descr="おもちゃ, 時計 が含まれている画像&#10;&#10;自動的に生成された説明">
              <a:extLst>
                <a:ext uri="{FF2B5EF4-FFF2-40B4-BE49-F238E27FC236}">
                  <a16:creationId xmlns:a16="http://schemas.microsoft.com/office/drawing/2014/main" xmlns="" id="{35A41DDB-6C3E-A71E-8878-F9F78B39D6B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720651" y="5031620"/>
              <a:ext cx="1727571" cy="1527941"/>
            </a:xfrm>
            <a:prstGeom prst="rect">
              <a:avLst/>
            </a:prstGeom>
          </p:spPr>
        </p:pic>
        <p:pic>
          <p:nvPicPr>
            <p:cNvPr id="44" name="図 43">
              <a:extLst>
                <a:ext uri="{FF2B5EF4-FFF2-40B4-BE49-F238E27FC236}">
                  <a16:creationId xmlns:a16="http://schemas.microsoft.com/office/drawing/2014/main" xmlns="" id="{29E1C546-6A32-EF3F-00F4-2C7C473D8DCC}"/>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1483" y="5393904"/>
              <a:ext cx="798914" cy="1085344"/>
            </a:xfrm>
            <a:prstGeom prst="rect">
              <a:avLst/>
            </a:prstGeom>
          </p:spPr>
        </p:pic>
      </p:grpSp>
      <p:sp>
        <p:nvSpPr>
          <p:cNvPr id="33" name="テキスト ボックス 32">
            <a:extLst>
              <a:ext uri="{FF2B5EF4-FFF2-40B4-BE49-F238E27FC236}">
                <a16:creationId xmlns:a16="http://schemas.microsoft.com/office/drawing/2014/main" xmlns="" id="{000CB53C-484C-A088-0CF5-AC259C68A2D6}"/>
              </a:ext>
            </a:extLst>
          </p:cNvPr>
          <p:cNvSpPr txBox="1"/>
          <p:nvPr/>
        </p:nvSpPr>
        <p:spPr>
          <a:xfrm>
            <a:off x="-14963" y="9003792"/>
            <a:ext cx="6950494" cy="912900"/>
          </a:xfrm>
          <a:prstGeom prst="rect">
            <a:avLst/>
          </a:prstGeom>
          <a:solidFill>
            <a:schemeClr val="bg1"/>
          </a:solidFill>
        </p:spPr>
        <p:txBody>
          <a:bodyPr wrap="square" rtlCol="0">
            <a:noAutofit/>
          </a:bodyPr>
          <a:lstStyle/>
          <a:p>
            <a:r>
              <a:rPr kumimoji="1" lang="ja-JP" altLang="en-US" sz="1600" dirty="0">
                <a:latin typeface="BIZ UDPゴシック" panose="020B0400000000000000" pitchFamily="50" charset="-128"/>
                <a:ea typeface="BIZ UDPゴシック" panose="020B0400000000000000" pitchFamily="50" charset="-128"/>
              </a:rPr>
              <a:t>　</a:t>
            </a:r>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お問合せ</a:t>
            </a:r>
            <a:r>
              <a:rPr kumimoji="1" lang="en-US" altLang="ja-JP" dirty="0">
                <a:latin typeface="BIZ UDPゴシック" panose="020B0400000000000000" pitchFamily="50" charset="-128"/>
                <a:ea typeface="BIZ UDPゴシック" panose="020B0400000000000000" pitchFamily="50" charset="-128"/>
              </a:rPr>
              <a:t>】</a:t>
            </a:r>
          </a:p>
          <a:p>
            <a:r>
              <a:rPr kumimoji="1" lang="ja-JP" altLang="en-US" dirty="0">
                <a:latin typeface="BIZ UDPゴシック" panose="020B0400000000000000" pitchFamily="50" charset="-128"/>
                <a:ea typeface="BIZ UDPゴシック" panose="020B0400000000000000" pitchFamily="50" charset="-128"/>
              </a:rPr>
              <a:t>　　</a:t>
            </a:r>
            <a:r>
              <a:rPr lang="zh-TW" altLang="en-US">
                <a:latin typeface="BIZ UDPゴシック" panose="020B0400000000000000" pitchFamily="50" charset="-128"/>
                <a:ea typeface="BIZ UDPゴシック" panose="020B0400000000000000" pitchFamily="50" charset="-128"/>
              </a:rPr>
              <a:t>六戸町地域農業再生協議会、六戸町役場農政課</a:t>
            </a:r>
            <a:r>
              <a:rPr kumimoji="1" lang="ja-JP" altLang="en-US" smtClean="0">
                <a:latin typeface="BIZ UDPゴシック" panose="020B0400000000000000" pitchFamily="50" charset="-128"/>
                <a:ea typeface="BIZ UDPゴシック" panose="020B0400000000000000" pitchFamily="50" charset="-128"/>
              </a:rPr>
              <a:t>、</a:t>
            </a:r>
            <a:r>
              <a:rPr kumimoji="1" lang="en-US" altLang="ja-JP" dirty="0">
                <a:latin typeface="BIZ UDPゴシック" panose="020B0400000000000000" pitchFamily="50" charset="-128"/>
                <a:ea typeface="BIZ UDPゴシック" panose="020B0400000000000000" pitchFamily="50" charset="-128"/>
              </a:rPr>
              <a:t>JA</a:t>
            </a:r>
            <a:r>
              <a:rPr kumimoji="1" lang="ja-JP" altLang="en-US" dirty="0">
                <a:latin typeface="BIZ UDPゴシック" panose="020B0400000000000000" pitchFamily="50" charset="-128"/>
                <a:ea typeface="BIZ UDPゴシック" panose="020B0400000000000000" pitchFamily="50" charset="-128"/>
              </a:rPr>
              <a:t>等へ</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a:t>
            </a:r>
            <a:r>
              <a:rPr kumimoji="1" lang="ja-JP" altLang="en-US" dirty="0">
                <a:latin typeface="BIZ UDPゴシック" panose="020B0400000000000000" pitchFamily="50" charset="-128"/>
                <a:ea typeface="BIZ UDPゴシック" panose="020B0400000000000000" pitchFamily="50" charset="-128"/>
              </a:rPr>
              <a:t>お問合せ願います。</a:t>
            </a:r>
            <a:endParaRPr kumimoji="1" lang="ja-JP" altLang="en-US" sz="2000" dirty="0">
              <a:latin typeface="BIZ UDPゴシック" panose="020B0400000000000000" pitchFamily="50" charset="-128"/>
              <a:ea typeface="BIZ UDPゴシック" panose="020B0400000000000000" pitchFamily="50" charset="-128"/>
            </a:endParaRPr>
          </a:p>
        </p:txBody>
      </p:sp>
      <p:grpSp>
        <p:nvGrpSpPr>
          <p:cNvPr id="5" name="グループ化 4">
            <a:extLst>
              <a:ext uri="{FF2B5EF4-FFF2-40B4-BE49-F238E27FC236}">
                <a16:creationId xmlns:a16="http://schemas.microsoft.com/office/drawing/2014/main" xmlns="" id="{6487A201-7DC4-E907-D245-06415EFFE37D}"/>
              </a:ext>
            </a:extLst>
          </p:cNvPr>
          <p:cNvGrpSpPr/>
          <p:nvPr/>
        </p:nvGrpSpPr>
        <p:grpSpPr>
          <a:xfrm>
            <a:off x="178983" y="3576345"/>
            <a:ext cx="6563312" cy="1450570"/>
            <a:chOff x="294688" y="3771631"/>
            <a:chExt cx="6563312" cy="1450570"/>
          </a:xfrm>
        </p:grpSpPr>
        <p:sp>
          <p:nvSpPr>
            <p:cNvPr id="6" name="爆発 2 5"/>
            <p:cNvSpPr/>
            <p:nvPr/>
          </p:nvSpPr>
          <p:spPr>
            <a:xfrm>
              <a:off x="294688" y="3771631"/>
              <a:ext cx="6563312" cy="1450570"/>
            </a:xfrm>
            <a:prstGeom prst="irregularSeal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xmlns="" id="{1AA5DB42-ACC0-7309-719F-0BF8DFEEC5F6}"/>
                </a:ext>
              </a:extLst>
            </p:cNvPr>
            <p:cNvSpPr txBox="1"/>
            <p:nvPr/>
          </p:nvSpPr>
          <p:spPr>
            <a:xfrm>
              <a:off x="2412231" y="4096806"/>
              <a:ext cx="2339102" cy="800219"/>
            </a:xfrm>
            <a:prstGeom prst="rect">
              <a:avLst/>
            </a:prstGeom>
            <a:noFill/>
          </p:spPr>
          <p:txBody>
            <a:bodyPr wrap="none" rtlCol="0">
              <a:spAutoFit/>
            </a:bodyPr>
            <a:lstStyle/>
            <a:p>
              <a:r>
                <a:rPr kumimoji="1" lang="ja-JP" altLang="en-US" sz="2800" dirty="0">
                  <a:solidFill>
                    <a:srgbClr val="FF3300"/>
                  </a:solidFill>
                  <a:latin typeface="HGP創英角ｺﾞｼｯｸUB" panose="020B0900000000000000" pitchFamily="50" charset="-128"/>
                  <a:ea typeface="HGP創英角ｺﾞｼｯｸUB" panose="020B0900000000000000" pitchFamily="50" charset="-128"/>
                </a:rPr>
                <a:t>自然災害発生</a:t>
              </a:r>
              <a:endParaRPr kumimoji="1" lang="en-US" altLang="ja-JP" sz="2800" dirty="0">
                <a:solidFill>
                  <a:srgbClr val="FF3300"/>
                </a:solidFill>
                <a:latin typeface="HGP創英角ｺﾞｼｯｸUB" panose="020B0900000000000000" pitchFamily="50" charset="-128"/>
                <a:ea typeface="HGP創英角ｺﾞｼｯｸUB" panose="020B0900000000000000" pitchFamily="50" charset="-128"/>
              </a:endParaRPr>
            </a:p>
            <a:p>
              <a:r>
                <a:rPr lang="ja-JP" altLang="en-US" dirty="0">
                  <a:latin typeface="HGP創英角ｺﾞｼｯｸUB" panose="020B0900000000000000" pitchFamily="50" charset="-128"/>
                  <a:ea typeface="HGP創英角ｺﾞｼｯｸUB" panose="020B0900000000000000" pitchFamily="50" charset="-128"/>
                </a:rPr>
                <a:t>（減収及び収穫皆無）</a:t>
              </a:r>
              <a:endParaRPr kumimoji="1" lang="ja-JP" altLang="en-US" dirty="0">
                <a:latin typeface="HGP創英角ｺﾞｼｯｸUB" panose="020B0900000000000000" pitchFamily="50" charset="-128"/>
                <a:ea typeface="HGP創英角ｺﾞｼｯｸUB" panose="020B0900000000000000" pitchFamily="50" charset="-128"/>
              </a:endParaRPr>
            </a:p>
          </p:txBody>
        </p:sp>
        <p:pic>
          <p:nvPicPr>
            <p:cNvPr id="55" name="図 54" descr="黒い背景に白い文字のロゴ&#10;&#10;低い精度で自動的に生成された説明">
              <a:extLst>
                <a:ext uri="{FF2B5EF4-FFF2-40B4-BE49-F238E27FC236}">
                  <a16:creationId xmlns:a16="http://schemas.microsoft.com/office/drawing/2014/main" xmlns="" id="{030FC397-0ED2-CD80-27F2-1BDF542E0FF4}"/>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37327" y="4029420"/>
              <a:ext cx="1442316" cy="1085343"/>
            </a:xfrm>
            <a:prstGeom prst="rect">
              <a:avLst/>
            </a:prstGeom>
          </p:spPr>
        </p:pic>
      </p:grpSp>
      <p:sp>
        <p:nvSpPr>
          <p:cNvPr id="4" name="テキスト ボックス 3">
            <a:extLst>
              <a:ext uri="{FF2B5EF4-FFF2-40B4-BE49-F238E27FC236}">
                <a16:creationId xmlns:a16="http://schemas.microsoft.com/office/drawing/2014/main" xmlns="" id="{5F7B2B44-16D6-546F-E3F9-D56A61150C08}"/>
              </a:ext>
            </a:extLst>
          </p:cNvPr>
          <p:cNvSpPr txBox="1"/>
          <p:nvPr/>
        </p:nvSpPr>
        <p:spPr>
          <a:xfrm>
            <a:off x="416023" y="6667519"/>
            <a:ext cx="6078335" cy="2554545"/>
          </a:xfrm>
          <a:prstGeom prst="rect">
            <a:avLst/>
          </a:prstGeom>
          <a:noFill/>
        </p:spPr>
        <p:txBody>
          <a:bodyPr wrap="square" lIns="252000" rIns="144000" rtlCol="0">
            <a:spAutoFit/>
          </a:bodyPr>
          <a:lstStyle/>
          <a:p>
            <a:r>
              <a:rPr lang="ja-JP" altLang="en-US" sz="1600" dirty="0">
                <a:latin typeface="BIZ UDPゴシック" panose="020B0400000000000000" pitchFamily="50" charset="-128"/>
                <a:ea typeface="BIZ UDPゴシック" panose="020B0400000000000000" pitchFamily="50" charset="-128"/>
              </a:rPr>
              <a:t>　自然災害等によるもので、かつ、適切な生産が行われているこ　　　　　　　　　　　　　　　　</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とが確認できれば交付対象となります。</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被害等にあわれた場合には、</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身の安全を優先しながら、</a:t>
            </a:r>
            <a:r>
              <a:rPr lang="ja-JP" altLang="en-US" sz="1600" u="sng" dirty="0">
                <a:latin typeface="BIZ UDPゴシック" panose="020B0400000000000000" pitchFamily="50" charset="-128"/>
                <a:ea typeface="BIZ UDPゴシック" panose="020B0400000000000000" pitchFamily="50" charset="-128"/>
              </a:rPr>
              <a:t>ご自</a:t>
            </a:r>
            <a:endParaRPr lang="en-US" altLang="ja-JP" sz="1600" u="sng"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a:t>
            </a:r>
            <a:r>
              <a:rPr lang="ja-JP" altLang="en-US" sz="1600" u="sng" dirty="0">
                <a:latin typeface="BIZ UDPゴシック" panose="020B0400000000000000" pitchFamily="50" charset="-128"/>
                <a:ea typeface="BIZ UDPゴシック" panose="020B0400000000000000" pitchFamily="50" charset="-128"/>
              </a:rPr>
              <a:t>身でもほ場や作物の被害状況　</a:t>
            </a:r>
            <a:endParaRPr lang="en-US" altLang="ja-JP" sz="1600" u="sng"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a:t>
            </a:r>
            <a:r>
              <a:rPr lang="ja-JP" altLang="en-US" sz="1600" u="sng" dirty="0">
                <a:latin typeface="BIZ UDPゴシック" panose="020B0400000000000000" pitchFamily="50" charset="-128"/>
                <a:ea typeface="BIZ UDPゴシック" panose="020B0400000000000000" pitchFamily="50" charset="-128"/>
              </a:rPr>
              <a:t>を</a:t>
            </a:r>
            <a:r>
              <a:rPr lang="ja-JP" altLang="en-US" sz="1600" u="sng" dirty="0">
                <a:highlight>
                  <a:srgbClr val="FFFF00"/>
                </a:highlight>
                <a:latin typeface="BIZ UDPゴシック" panose="020B0400000000000000" pitchFamily="50" charset="-128"/>
                <a:ea typeface="BIZ UDPゴシック" panose="020B0400000000000000" pitchFamily="50" charset="-128"/>
              </a:rPr>
              <a:t>写真（日付入り）</a:t>
            </a:r>
            <a:r>
              <a:rPr lang="ja-JP" altLang="en-US" sz="1600" u="sng" dirty="0">
                <a:latin typeface="BIZ UDPゴシック" panose="020B0400000000000000" pitchFamily="50" charset="-128"/>
                <a:ea typeface="BIZ UDPゴシック" panose="020B0400000000000000" pitchFamily="50" charset="-128"/>
              </a:rPr>
              <a:t>で</a:t>
            </a:r>
            <a:endParaRPr lang="en-US" altLang="ja-JP" sz="1600" u="sng" dirty="0">
              <a:latin typeface="BIZ UDPゴシック" panose="020B0400000000000000" pitchFamily="50" charset="-128"/>
              <a:ea typeface="BIZ UDPゴシック" panose="020B0400000000000000" pitchFamily="50" charset="-128"/>
            </a:endParaRPr>
          </a:p>
          <a:p>
            <a:r>
              <a:rPr lang="ja-JP" altLang="en-US" sz="1600" u="sng"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　</a:t>
            </a:r>
            <a:r>
              <a:rPr lang="ja-JP" altLang="en-US" sz="1600" u="sng" dirty="0">
                <a:latin typeface="BIZ UDPゴシック" panose="020B0400000000000000" pitchFamily="50" charset="-128"/>
                <a:ea typeface="BIZ UDPゴシック" panose="020B0400000000000000" pitchFamily="50" charset="-128"/>
              </a:rPr>
              <a:t>残す</a:t>
            </a:r>
            <a:r>
              <a:rPr lang="ja-JP" altLang="en-US" sz="1600" dirty="0">
                <a:latin typeface="BIZ UDPゴシック" panose="020B0400000000000000" pitchFamily="50" charset="-128"/>
                <a:ea typeface="BIZ UDPゴシック" panose="020B0400000000000000" pitchFamily="50" charset="-128"/>
              </a:rPr>
              <a:t>よう、協力を</a:t>
            </a:r>
            <a:endParaRPr lang="en-US" altLang="ja-JP" sz="1600" dirty="0">
              <a:latin typeface="BIZ UDPゴシック" panose="020B0400000000000000" pitchFamily="50" charset="-128"/>
              <a:ea typeface="BIZ UDPゴシック" panose="020B0400000000000000" pitchFamily="50" charset="-128"/>
            </a:endParaRPr>
          </a:p>
          <a:p>
            <a:r>
              <a:rPr lang="ja-JP" altLang="en-US" sz="1600" dirty="0">
                <a:latin typeface="BIZ UDPゴシック" panose="020B0400000000000000" pitchFamily="50" charset="-128"/>
                <a:ea typeface="BIZ UDPゴシック" panose="020B0400000000000000" pitchFamily="50" charset="-128"/>
              </a:rPr>
              <a:t>　　　　　　　　　　　　　　　　　　　　　　お願いいたします。</a:t>
            </a:r>
            <a:endParaRPr lang="en-US" altLang="ja-JP" sz="1600" dirty="0">
              <a:latin typeface="BIZ UDPゴシック" panose="020B0400000000000000" pitchFamily="50" charset="-128"/>
              <a:ea typeface="BIZ UDPゴシック" panose="020B0400000000000000" pitchFamily="50" charset="-128"/>
            </a:endParaRPr>
          </a:p>
          <a:p>
            <a:endParaRPr lang="en-US" altLang="ja-JP" sz="1600" dirty="0">
              <a:latin typeface="BIZ UDPゴシック" panose="020B0400000000000000" pitchFamily="50" charset="-128"/>
              <a:ea typeface="BIZ UDPゴシック" panose="020B0400000000000000" pitchFamily="50" charset="-128"/>
            </a:endParaRPr>
          </a:p>
          <a:p>
            <a:endParaRPr lang="ja-JP" altLang="en-US" sz="1600" dirty="0">
              <a:latin typeface="BIZ UDPゴシック" panose="020B0400000000000000" pitchFamily="50" charset="-128"/>
              <a:ea typeface="BIZ UDPゴシック" panose="020B0400000000000000" pitchFamily="50" charset="-128"/>
            </a:endParaRPr>
          </a:p>
        </p:txBody>
      </p:sp>
      <p:sp>
        <p:nvSpPr>
          <p:cNvPr id="19" name="右矢印 18"/>
          <p:cNvSpPr/>
          <p:nvPr/>
        </p:nvSpPr>
        <p:spPr>
          <a:xfrm rot="5400000">
            <a:off x="3302650" y="4502384"/>
            <a:ext cx="288000" cy="900000"/>
          </a:xfrm>
          <a:prstGeom prst="rightArrow">
            <a:avLst/>
          </a:prstGeom>
          <a:solidFill>
            <a:srgbClr val="FF66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nvGrpSpPr>
          <p:cNvPr id="10" name="グループ化 9">
            <a:extLst>
              <a:ext uri="{FF2B5EF4-FFF2-40B4-BE49-F238E27FC236}">
                <a16:creationId xmlns:a16="http://schemas.microsoft.com/office/drawing/2014/main" xmlns="" id="{AAB507D8-C3ED-5561-26B5-A3EE3EB03F46}"/>
              </a:ext>
            </a:extLst>
          </p:cNvPr>
          <p:cNvGrpSpPr/>
          <p:nvPr/>
        </p:nvGrpSpPr>
        <p:grpSpPr>
          <a:xfrm>
            <a:off x="658749" y="7243561"/>
            <a:ext cx="2887615" cy="1477640"/>
            <a:chOff x="573023" y="7301683"/>
            <a:chExt cx="2887615" cy="1505717"/>
          </a:xfrm>
        </p:grpSpPr>
        <p:sp>
          <p:nvSpPr>
            <p:cNvPr id="8" name="四角形: 角を丸くする 7">
              <a:extLst>
                <a:ext uri="{FF2B5EF4-FFF2-40B4-BE49-F238E27FC236}">
                  <a16:creationId xmlns:a16="http://schemas.microsoft.com/office/drawing/2014/main" xmlns="" id="{2C43FA6B-E175-C32B-FA5A-F8A7E7BBFBAB}"/>
                </a:ext>
              </a:extLst>
            </p:cNvPr>
            <p:cNvSpPr/>
            <p:nvPr/>
          </p:nvSpPr>
          <p:spPr>
            <a:xfrm>
              <a:off x="573023" y="7301683"/>
              <a:ext cx="2887615" cy="1505717"/>
            </a:xfrm>
            <a:prstGeom prst="roundRect">
              <a:avLst>
                <a:gd name="adj" fmla="val 6808"/>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a:extLst>
                <a:ext uri="{FF2B5EF4-FFF2-40B4-BE49-F238E27FC236}">
                  <a16:creationId xmlns:a16="http://schemas.microsoft.com/office/drawing/2014/main" xmlns="" id="{34F97226-A08F-ADEF-B644-A87CB79E6E47}"/>
                </a:ext>
              </a:extLst>
            </p:cNvPr>
            <p:cNvSpPr txBox="1"/>
            <p:nvPr/>
          </p:nvSpPr>
          <p:spPr>
            <a:xfrm>
              <a:off x="575038" y="7315578"/>
              <a:ext cx="2885600" cy="1384994"/>
            </a:xfrm>
            <a:prstGeom prst="rect">
              <a:avLst/>
            </a:prstGeom>
            <a:noFill/>
          </p:spPr>
          <p:txBody>
            <a:bodyPr wrap="square" lIns="252000" rIns="144000" rtlCol="0">
              <a:spAutoFit/>
            </a:bodyPr>
            <a:lstStyle/>
            <a:p>
              <a:pPr algn="ctr"/>
              <a:r>
                <a:rPr lang="ja-JP" altLang="en-US" sz="2000" dirty="0">
                  <a:solidFill>
                    <a:srgbClr val="FFFF00"/>
                  </a:solidFill>
                  <a:highlight>
                    <a:srgbClr val="FF0000"/>
                  </a:highlight>
                  <a:latin typeface="HGP創英角ｺﾞｼｯｸUB" panose="020B0900000000000000" pitchFamily="50" charset="-128"/>
                  <a:ea typeface="HGP創英角ｺﾞｼｯｸUB" panose="020B0900000000000000" pitchFamily="50" charset="-128"/>
                </a:rPr>
                <a:t>★ 注意 ★　</a:t>
              </a:r>
              <a:endParaRPr lang="en-US" altLang="ja-JP" sz="2000" dirty="0">
                <a:solidFill>
                  <a:srgbClr val="FFFF00"/>
                </a:solidFill>
                <a:highlight>
                  <a:srgbClr val="FF0000"/>
                </a:highlight>
                <a:latin typeface="HGP創英角ｺﾞｼｯｸUB" panose="020B0900000000000000" pitchFamily="50" charset="-128"/>
                <a:ea typeface="HGP創英角ｺﾞｼｯｸUB" panose="020B0900000000000000" pitchFamily="50" charset="-128"/>
              </a:endParaRPr>
            </a:p>
            <a:p>
              <a:r>
                <a:rPr lang="ja-JP" altLang="en-US" sz="1600" dirty="0">
                  <a:solidFill>
                    <a:srgbClr val="FF0000"/>
                  </a:solidFill>
                  <a:latin typeface="BIZ UDPゴシック" panose="020B0400000000000000" pitchFamily="50" charset="-128"/>
                  <a:ea typeface="BIZ UDPゴシック" panose="020B0400000000000000" pitchFamily="50" charset="-128"/>
                </a:rPr>
                <a:t>自己の判断ですき込み等を行った場合、被害状況等の確認ができず交付対象とならない場合があります。</a:t>
              </a:r>
              <a:endParaRPr kumimoji="1" lang="ja-JP" altLang="en-US" sz="1600" dirty="0">
                <a:latin typeface="BIZ UDPゴシック" panose="020B0400000000000000" pitchFamily="50" charset="-128"/>
                <a:ea typeface="BIZ UDPゴシック" panose="020B0400000000000000" pitchFamily="50" charset="-128"/>
              </a:endParaRPr>
            </a:p>
          </p:txBody>
        </p:sp>
      </p:grpSp>
      <p:pic>
        <p:nvPicPr>
          <p:cNvPr id="12" name="図 11" descr="テーブル が含まれている画像&#10;&#10;自動的に生成された説明">
            <a:extLst>
              <a:ext uri="{FF2B5EF4-FFF2-40B4-BE49-F238E27FC236}">
                <a16:creationId xmlns:a16="http://schemas.microsoft.com/office/drawing/2014/main" xmlns="" id="{4375B9B9-DA8A-CE22-DDF8-72E417181B7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429363" y="7970766"/>
            <a:ext cx="992822" cy="819078"/>
          </a:xfrm>
          <a:prstGeom prst="rect">
            <a:avLst/>
          </a:prstGeom>
        </p:spPr>
      </p:pic>
    </p:spTree>
    <p:extLst>
      <p:ext uri="{BB962C8B-B14F-4D97-AF65-F5344CB8AC3E}">
        <p14:creationId xmlns:p14="http://schemas.microsoft.com/office/powerpoint/2010/main" val="1648129048"/>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890</TotalTime>
  <Words>93</Words>
  <Application>Microsoft Office PowerPoint</Application>
  <PresentationFormat>A4 210 x 297 mm</PresentationFormat>
  <Paragraphs>43</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UDPゴシック</vt:lpstr>
      <vt:lpstr>HGP創英角ｺﾞｼｯｸUB</vt:lpstr>
      <vt:lpstr>ＭＳ Ｐゴシック</vt:lpstr>
      <vt:lpstr>ＭＳ ゴシック</vt:lpstr>
      <vt:lpstr>游ゴシック</vt:lpstr>
      <vt:lpstr>Arial</vt:lpstr>
      <vt:lpstr>Calibri</vt:lpstr>
      <vt:lpstr>Calibri Light</vt:lpstr>
      <vt:lpstr>Office Theme</vt:lpstr>
      <vt:lpstr>PowerPoint プレゼンテーション</vt:lpstr>
    </vt:vector>
  </TitlesOfParts>
  <Company>東北農政局</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（経営所得安定対策等における自然災害等の発生時の対応について）</dc:title>
  <dc:creator>菊池学</dc:creator>
  <cp:lastModifiedBy>nouchi</cp:lastModifiedBy>
  <cp:revision>83</cp:revision>
  <cp:lastPrinted>2024-07-26T04:25:53Z</cp:lastPrinted>
  <dcterms:created xsi:type="dcterms:W3CDTF">2018-07-25T06:19:54Z</dcterms:created>
  <dcterms:modified xsi:type="dcterms:W3CDTF">2024-08-02T02:51:05Z</dcterms:modified>
</cp:coreProperties>
</file>